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9"/>
  </p:notesMasterIdLst>
  <p:handoutMasterIdLst>
    <p:handoutMasterId r:id="rId10"/>
  </p:handoutMasterIdLst>
  <p:sldIdLst>
    <p:sldId id="303" r:id="rId2"/>
    <p:sldId id="675" r:id="rId3"/>
    <p:sldId id="676" r:id="rId4"/>
    <p:sldId id="677" r:id="rId5"/>
    <p:sldId id="680" r:id="rId6"/>
    <p:sldId id="678" r:id="rId7"/>
    <p:sldId id="679" r:id="rId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김성훈/표준Research 1Lab(SR)/Engineer/삼성전자" initials="김1" lastIdx="2" clrIdx="0">
    <p:extLst>
      <p:ext uri="{19B8F6BF-5375-455C-9EA6-DF929625EA0E}">
        <p15:presenceInfo xmlns:p15="http://schemas.microsoft.com/office/powerpoint/2012/main" userId="S-1-5-21-1569490900-2152479555-3239727262-2188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72AF2F"/>
    <a:srgbClr val="FFFFCC"/>
    <a:srgbClr val="C1E442"/>
    <a:srgbClr val="FFFF99"/>
    <a:srgbClr val="C6D254"/>
    <a:srgbClr val="000000"/>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066" autoAdjust="0"/>
    <p:restoredTop sz="92197" autoAdjust="0"/>
  </p:normalViewPr>
  <p:slideViewPr>
    <p:cSldViewPr snapToGrid="0">
      <p:cViewPr varScale="1">
        <p:scale>
          <a:sx n="103" d="100"/>
          <a:sy n="103" d="100"/>
        </p:scale>
        <p:origin x="138" y="5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6/18/2019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6/18/2019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47700" y="6376873"/>
            <a:ext cx="8865755"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647700" y="650991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smtClean="0">
                <a:ea typeface="+mn-ea"/>
                <a:cs typeface="Arial" panose="020B0604020202020204" pitchFamily="34" charset="0"/>
              </a:rPr>
              <a:t>SA2#134</a:t>
            </a:r>
            <a:r>
              <a:rPr lang="en-GB" sz="1100" b="1" spc="300" dirty="0">
                <a:ea typeface="+mn-ea"/>
                <a:cs typeface="Arial" panose="020B0604020202020204" pitchFamily="34" charset="0"/>
              </a:rPr>
              <a:t>,</a:t>
            </a:r>
            <a:r>
              <a:rPr lang="en-GB" sz="1100" b="1" spc="300" baseline="0" dirty="0">
                <a:ea typeface="+mn-ea"/>
                <a:cs typeface="Arial" panose="020B0604020202020204" pitchFamily="34" charset="0"/>
              </a:rPr>
              <a:t> Sapporo, Japan, 24 – 28 June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sp>
        <p:nvSpPr>
          <p:cNvPr id="12" name="Oval 11"/>
          <p:cNvSpPr/>
          <p:nvPr userDrawn="1"/>
        </p:nvSpPr>
        <p:spPr bwMode="auto">
          <a:xfrm>
            <a:off x="11268466" y="6300360"/>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643605" y="1486166"/>
            <a:ext cx="9062977"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US" sz="4800" dirty="0" smtClean="0"/>
              <a:t>Discussion on UPF service area for </a:t>
            </a:r>
            <a:r>
              <a:rPr lang="fr-FR" altLang="ko-KR" sz="4800" dirty="0"/>
              <a:t>User Plane </a:t>
            </a:r>
            <a:r>
              <a:rPr lang="fr-FR" altLang="ko-KR" sz="4800" dirty="0" err="1"/>
              <a:t>CIoT</a:t>
            </a:r>
            <a:r>
              <a:rPr lang="fr-FR" altLang="ko-KR" sz="4800" dirty="0"/>
              <a:t> 5GS Optimisation </a:t>
            </a:r>
            <a:r>
              <a:rPr lang="en-GB" sz="4800" b="1" i="1" dirty="0"/>
              <a:t/>
            </a:r>
            <a:br>
              <a:rPr lang="en-GB" sz="4800" b="1" i="1" dirty="0"/>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b="1" dirty="0" smtClean="0"/>
              <a:t>Sunghoon Kim</a:t>
            </a:r>
          </a:p>
          <a:p>
            <a:pPr>
              <a:lnSpc>
                <a:spcPct val="80000"/>
              </a:lnSpc>
            </a:pPr>
            <a:r>
              <a:rPr lang="en-US" sz="2667" b="1" dirty="0" smtClean="0">
                <a:latin typeface="Arial" charset="0"/>
              </a:rPr>
              <a:t>Samsung</a:t>
            </a:r>
            <a:endParaRPr lang="en-GB" sz="2400" b="1" dirty="0">
              <a:latin typeface="Arial"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614399" y="1219200"/>
            <a:ext cx="11005172" cy="4731853"/>
          </a:xfrm>
        </p:spPr>
        <p:txBody>
          <a:bodyPr>
            <a:normAutofit/>
          </a:bodyPr>
          <a:lstStyle/>
          <a:p>
            <a:r>
              <a:rPr lang="en-GB" altLang="ko-KR" sz="2400" dirty="0" smtClean="0"/>
              <a:t>TS 23.501, Definition</a:t>
            </a:r>
          </a:p>
          <a:p>
            <a:pPr marL="0" indent="0">
              <a:buNone/>
            </a:pPr>
            <a:r>
              <a:rPr lang="en-GB" altLang="ko-KR" sz="2000" b="1" i="1" dirty="0" smtClean="0">
                <a:latin typeface="Times New Roman" panose="02020603050405020304" pitchFamily="18" charset="0"/>
                <a:cs typeface="Times New Roman" panose="02020603050405020304" pitchFamily="18" charset="0"/>
              </a:rPr>
              <a:t>UPF Service Area</a:t>
            </a:r>
            <a:r>
              <a:rPr lang="en-GB" altLang="ko-KR" sz="2000" i="1" dirty="0" smtClean="0">
                <a:latin typeface="Times New Roman" panose="02020603050405020304" pitchFamily="18" charset="0"/>
                <a:cs typeface="Times New Roman" panose="02020603050405020304" pitchFamily="18" charset="0"/>
              </a:rPr>
              <a:t>: An area consisting of one or more TA(s) within which PDU Session associated with the UPF can be served by (R)AN nodes via a N3 interface between the (R)AN and the UPF without need to add a new UPF in between or to remove/re-allocate the UPF.</a:t>
            </a:r>
            <a:endParaRPr lang="ko-KR" altLang="ko-KR" sz="2000" i="1" dirty="0" smtClean="0">
              <a:latin typeface="Times New Roman" panose="02020603050405020304" pitchFamily="18" charset="0"/>
              <a:cs typeface="Times New Roman" panose="02020603050405020304" pitchFamily="18" charset="0"/>
            </a:endParaRPr>
          </a:p>
          <a:p>
            <a:pPr>
              <a:spcBef>
                <a:spcPts val="600"/>
              </a:spcBef>
              <a:spcAft>
                <a:spcPts val="600"/>
              </a:spcAft>
            </a:pPr>
            <a:endParaRPr lang="en-GB" sz="2400" dirty="0" smtClean="0"/>
          </a:p>
          <a:p>
            <a:pPr>
              <a:spcBef>
                <a:spcPts val="600"/>
              </a:spcBef>
              <a:spcAft>
                <a:spcPts val="600"/>
              </a:spcAft>
            </a:pPr>
            <a:r>
              <a:rPr lang="en-GB" sz="2400" dirty="0" smtClean="0"/>
              <a:t>UPF Service Area Handling (</a:t>
            </a:r>
            <a:r>
              <a:rPr lang="en-GB" altLang="ko-KR" sz="2400" dirty="0"/>
              <a:t>5.6.11 of TS </a:t>
            </a:r>
            <a:r>
              <a:rPr lang="en-GB" altLang="ko-KR" sz="2400" dirty="0" smtClean="0"/>
              <a:t>23.501)</a:t>
            </a:r>
            <a:endParaRPr lang="en-GB" sz="2400" dirty="0" smtClean="0"/>
          </a:p>
          <a:p>
            <a:pPr marL="0" indent="0">
              <a:buNone/>
            </a:pPr>
            <a:r>
              <a:rPr lang="en-GB" sz="1867" dirty="0" smtClean="0"/>
              <a:t>If UE moves out of the UPF Service Area, SMF need to determine whether add I-UPF or remove/re-allocate UPF</a:t>
            </a:r>
          </a:p>
          <a:p>
            <a:pPr marL="0" indent="0">
              <a:buNone/>
            </a:pPr>
            <a:r>
              <a:rPr lang="en-GB" sz="1867" dirty="0" smtClean="0"/>
              <a:t>SMF may subscribe Location Reporting for Area of Interest based on UPF Service Area, then the SMF will be notified from the AMF which detects UE presence in Area of Interest.</a:t>
            </a:r>
            <a:endParaRPr lang="en-GB" sz="1867" dirty="0"/>
          </a:p>
        </p:txBody>
      </p:sp>
      <p:sp>
        <p:nvSpPr>
          <p:cNvPr id="3" name="Title 2"/>
          <p:cNvSpPr>
            <a:spLocks noGrp="1"/>
          </p:cNvSpPr>
          <p:nvPr>
            <p:ph type="title"/>
          </p:nvPr>
        </p:nvSpPr>
        <p:spPr>
          <a:xfrm>
            <a:off x="614401" y="256675"/>
            <a:ext cx="9593225" cy="550016"/>
          </a:xfrm>
        </p:spPr>
        <p:txBody>
          <a:bodyPr/>
          <a:lstStyle/>
          <a:p>
            <a:pPr algn="l"/>
            <a:r>
              <a:rPr lang="fr-FR" sz="4400" dirty="0" smtClean="0"/>
              <a:t>UPF Service Area?</a:t>
            </a: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2</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88157507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614399" y="1219200"/>
            <a:ext cx="11005172" cy="4985657"/>
          </a:xfrm>
        </p:spPr>
        <p:txBody>
          <a:bodyPr>
            <a:normAutofit fontScale="92500" lnSpcReduction="10000"/>
          </a:bodyPr>
          <a:lstStyle/>
          <a:p>
            <a:r>
              <a:rPr lang="en-GB" altLang="ko-KR" sz="2000" dirty="0"/>
              <a:t>User Plane </a:t>
            </a:r>
            <a:r>
              <a:rPr lang="en-GB" altLang="ko-KR" sz="2000" dirty="0" err="1"/>
              <a:t>CIoT</a:t>
            </a:r>
            <a:r>
              <a:rPr lang="en-GB" altLang="ko-KR" sz="2000" dirty="0"/>
              <a:t> 5GS Optimisation enables transfer of user plane data from CM-IDLE without the need for using the Service Request procedure to establish Access Stratum (AS) context in NG-RAN and </a:t>
            </a:r>
            <a:r>
              <a:rPr lang="en-GB" altLang="ko-KR" sz="2000" dirty="0" smtClean="0"/>
              <a:t>UE.</a:t>
            </a:r>
          </a:p>
          <a:p>
            <a:r>
              <a:rPr lang="en-GB" altLang="ko-KR" sz="2000" dirty="0" smtClean="0"/>
              <a:t>If UE moves to other NG-RAN, context fetch is performed between NG-RANs, and then N2 Path Switch procedure is triggered.</a:t>
            </a:r>
            <a:endParaRPr lang="ko-KR" altLang="ko-KR" sz="2000" dirty="0"/>
          </a:p>
          <a:p>
            <a:pPr>
              <a:spcBef>
                <a:spcPts val="600"/>
              </a:spcBef>
              <a:spcAft>
                <a:spcPts val="600"/>
              </a:spcAft>
            </a:pPr>
            <a:r>
              <a:rPr lang="en-US" sz="2000" dirty="0">
                <a:solidFill>
                  <a:srgbClr val="0070C0"/>
                </a:solidFill>
              </a:rPr>
              <a:t>The UE may include early uplink data in the Connection </a:t>
            </a:r>
            <a:r>
              <a:rPr lang="en-US" sz="2000" dirty="0" smtClean="0">
                <a:solidFill>
                  <a:srgbClr val="0070C0"/>
                </a:solidFill>
              </a:rPr>
              <a:t>Resume.</a:t>
            </a:r>
          </a:p>
          <a:p>
            <a:pPr>
              <a:spcBef>
                <a:spcPts val="600"/>
              </a:spcBef>
              <a:spcAft>
                <a:spcPts val="600"/>
              </a:spcAft>
            </a:pPr>
            <a:r>
              <a:rPr lang="en-US" sz="2000" dirty="0">
                <a:solidFill>
                  <a:srgbClr val="0070C0"/>
                </a:solidFill>
              </a:rPr>
              <a:t>NG-RAN maintains the N3 tunnel endpoint information while a UE is in CM-IDLE with Suspend. </a:t>
            </a:r>
            <a:r>
              <a:rPr lang="en-US" sz="2000" dirty="0"/>
              <a:t>UPF is instructed to remove DL N3 Tunnel Info of AN during Connection Suspend procedure, </a:t>
            </a:r>
            <a:r>
              <a:rPr lang="en-US" sz="2000" dirty="0">
                <a:solidFill>
                  <a:srgbClr val="0070C0"/>
                </a:solidFill>
              </a:rPr>
              <a:t>while UPF keeps UL N3 Tunnel Info (i.e. UPF accepts and forwards UL data</a:t>
            </a:r>
            <a:r>
              <a:rPr lang="en-US" sz="2000" dirty="0" smtClean="0">
                <a:solidFill>
                  <a:srgbClr val="0070C0"/>
                </a:solidFill>
              </a:rPr>
              <a:t>).</a:t>
            </a:r>
          </a:p>
          <a:p>
            <a:pPr>
              <a:spcBef>
                <a:spcPts val="600"/>
              </a:spcBef>
              <a:spcAft>
                <a:spcPts val="600"/>
              </a:spcAft>
            </a:pPr>
            <a:r>
              <a:rPr lang="en-US" sz="2000" dirty="0" smtClean="0">
                <a:solidFill>
                  <a:srgbClr val="0070C0"/>
                </a:solidFill>
              </a:rPr>
              <a:t>NG-RAN can send UL data to the UPF before performing path switch procedure if UL data received by EDT from the UE.</a:t>
            </a:r>
            <a:endParaRPr lang="en-GB" sz="2000" dirty="0" smtClean="0">
              <a:solidFill>
                <a:srgbClr val="0070C0"/>
              </a:solidFill>
            </a:endParaRPr>
          </a:p>
          <a:p>
            <a:pPr marL="0" indent="0">
              <a:buNone/>
            </a:pPr>
            <a:endParaRPr lang="en-GB" sz="1867" dirty="0" smtClean="0"/>
          </a:p>
          <a:p>
            <a:pPr marL="0" indent="0">
              <a:buNone/>
            </a:pPr>
            <a:r>
              <a:rPr lang="en-GB" sz="2000" b="1" dirty="0" smtClean="0"/>
              <a:t>Combination of </a:t>
            </a:r>
            <a:r>
              <a:rPr lang="en-GB" sz="2000" b="1" dirty="0" smtClean="0">
                <a:solidFill>
                  <a:srgbClr val="0070C0"/>
                </a:solidFill>
              </a:rPr>
              <a:t>EDT </a:t>
            </a:r>
            <a:r>
              <a:rPr lang="en-GB" sz="2000" b="1" dirty="0" smtClean="0"/>
              <a:t>and </a:t>
            </a:r>
            <a:r>
              <a:rPr lang="en-GB" sz="2000" b="1" dirty="0" smtClean="0">
                <a:solidFill>
                  <a:srgbClr val="0070C0"/>
                </a:solidFill>
              </a:rPr>
              <a:t>sending UL data before path switch procedure </a:t>
            </a:r>
            <a:r>
              <a:rPr lang="en-GB" sz="2000" b="1" dirty="0" smtClean="0"/>
              <a:t>brings benefit for</a:t>
            </a:r>
          </a:p>
          <a:p>
            <a:pPr marL="457200" indent="-457200">
              <a:buAutoNum type="arabicParenR"/>
            </a:pPr>
            <a:r>
              <a:rPr lang="en-GB" sz="1867" dirty="0" smtClean="0"/>
              <a:t>Power saving of UE: No need for DRB establishment, UE can be moved to CM-IDLE immediately after EDT in case of RAI: Single Uplink Only</a:t>
            </a:r>
          </a:p>
          <a:p>
            <a:pPr marL="457200" indent="-457200">
              <a:buAutoNum type="arabicParenR"/>
            </a:pPr>
            <a:r>
              <a:rPr lang="en-GB" sz="1867" dirty="0" smtClean="0"/>
              <a:t>Signalling efficient in Core Network: No need to activate User Plane (DL N3 Tunnel) which reduces the number of signalling = 6 (RAN – AMF, AMF – SMF, SMF – UPF) in case of RAI: Single Uplink Only</a:t>
            </a:r>
            <a:endParaRPr lang="en-GB" sz="1867" dirty="0"/>
          </a:p>
        </p:txBody>
      </p:sp>
      <p:sp>
        <p:nvSpPr>
          <p:cNvPr id="3" name="Title 2"/>
          <p:cNvSpPr>
            <a:spLocks noGrp="1"/>
          </p:cNvSpPr>
          <p:nvPr>
            <p:ph type="title"/>
          </p:nvPr>
        </p:nvSpPr>
        <p:spPr>
          <a:xfrm>
            <a:off x="614401" y="256675"/>
            <a:ext cx="9593225" cy="550016"/>
          </a:xfrm>
        </p:spPr>
        <p:txBody>
          <a:bodyPr/>
          <a:lstStyle/>
          <a:p>
            <a:pPr algn="l"/>
            <a:r>
              <a:rPr lang="fr-FR" sz="4400" dirty="0" smtClean="0"/>
              <a:t>User Plane </a:t>
            </a:r>
            <a:r>
              <a:rPr lang="fr-FR" sz="4400" dirty="0" err="1" smtClean="0"/>
              <a:t>CIoT</a:t>
            </a:r>
            <a:r>
              <a:rPr lang="fr-FR" sz="4400" dirty="0" smtClean="0"/>
              <a:t> 5GS Optimisation </a:t>
            </a:r>
            <a:endParaRPr lang="en-US" sz="4400" dirty="0"/>
          </a:p>
        </p:txBody>
      </p:sp>
      <p:sp>
        <p:nvSpPr>
          <p:cNvPr id="4" name="Slide Number Placeholder 3"/>
          <p:cNvSpPr>
            <a:spLocks noGrp="1"/>
          </p:cNvSpPr>
          <p:nvPr>
            <p:ph type="sldNum" sz="quarter" idx="4294967295"/>
          </p:nvPr>
        </p:nvSpPr>
        <p:spPr/>
        <p:txBody>
          <a:bodyPr/>
          <a:lstStyle/>
          <a:p>
            <a:fld id="{0B7D6025-75AC-4E77-BBF3-EEC50D0FA14C}" type="slidenum">
              <a:rPr lang="de-DE" smtClean="0">
                <a:solidFill>
                  <a:srgbClr val="FFFFFF"/>
                </a:solidFill>
              </a:rPr>
              <a:pPr/>
              <a:t>3</a:t>
            </a:fld>
            <a:endParaRPr lang="de-DE" dirty="0">
              <a:solidFill>
                <a:srgbClr val="FFFFFF"/>
              </a:solidFill>
            </a:endParaRPr>
          </a:p>
        </p:txBody>
      </p:sp>
      <p:sp>
        <p:nvSpPr>
          <p:cNvPr id="5" name="Footer Placeholder 4"/>
          <p:cNvSpPr>
            <a:spLocks noGrp="1"/>
          </p:cNvSpPr>
          <p:nvPr>
            <p:ph type="ftr" sz="quarter" idx="4294967295"/>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97953406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7"/>
          <p:cNvSpPr/>
          <p:nvPr/>
        </p:nvSpPr>
        <p:spPr bwMode="auto">
          <a:xfrm>
            <a:off x="2075319" y="4546453"/>
            <a:ext cx="2908263" cy="1749306"/>
          </a:xfrm>
          <a:prstGeom prst="ellipse">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87" name="Oval 86"/>
          <p:cNvSpPr/>
          <p:nvPr/>
        </p:nvSpPr>
        <p:spPr bwMode="auto">
          <a:xfrm>
            <a:off x="1883050" y="2486297"/>
            <a:ext cx="3318526" cy="1989919"/>
          </a:xfrm>
          <a:prstGeom prst="ellipse">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84" name="Oval 83"/>
          <p:cNvSpPr/>
          <p:nvPr/>
        </p:nvSpPr>
        <p:spPr bwMode="auto">
          <a:xfrm>
            <a:off x="2149475" y="4394053"/>
            <a:ext cx="7799479" cy="1552779"/>
          </a:xfrm>
          <a:prstGeom prst="ellipse">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82" name="Oval 81"/>
          <p:cNvSpPr/>
          <p:nvPr/>
        </p:nvSpPr>
        <p:spPr bwMode="auto">
          <a:xfrm>
            <a:off x="2316794" y="2509935"/>
            <a:ext cx="7799479" cy="1524991"/>
          </a:xfrm>
          <a:prstGeom prst="ellipse">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2" name="Content Placeholder 1"/>
          <p:cNvSpPr>
            <a:spLocks noGrp="1"/>
          </p:cNvSpPr>
          <p:nvPr>
            <p:ph sz="quarter" idx="4294967295"/>
          </p:nvPr>
        </p:nvSpPr>
        <p:spPr>
          <a:xfrm>
            <a:off x="614399" y="905747"/>
            <a:ext cx="11005172" cy="1500013"/>
          </a:xfrm>
        </p:spPr>
        <p:txBody>
          <a:bodyPr>
            <a:normAutofit fontScale="77500" lnSpcReduction="20000"/>
          </a:bodyPr>
          <a:lstStyle/>
          <a:p>
            <a:r>
              <a:rPr lang="en-US" sz="2600" dirty="0" smtClean="0"/>
              <a:t>NG-RAN has no idea about UPF Service Area</a:t>
            </a:r>
          </a:p>
          <a:p>
            <a:r>
              <a:rPr lang="en-US" sz="2600" dirty="0" smtClean="0"/>
              <a:t>If UE moves out of UPF Service Area, NG-RAN cannot send MO EDT to the UPF of which UL N3 tunnel info stored in the UE context, by definition of UPF Service Area</a:t>
            </a:r>
          </a:p>
          <a:p>
            <a:r>
              <a:rPr lang="en-US" sz="2600" dirty="0" smtClean="0"/>
              <a:t>If UE sends data with EDT/UP </a:t>
            </a:r>
            <a:r>
              <a:rPr lang="en-US" sz="2600" dirty="0" err="1" smtClean="0"/>
              <a:t>CIoT</a:t>
            </a:r>
            <a:r>
              <a:rPr lang="en-US" sz="2600" dirty="0" smtClean="0"/>
              <a:t> 5GS </a:t>
            </a:r>
            <a:r>
              <a:rPr lang="en-US" sz="2600" dirty="0" err="1" smtClean="0"/>
              <a:t>Optimisation</a:t>
            </a:r>
            <a:r>
              <a:rPr lang="en-US" sz="2600" dirty="0" smtClean="0"/>
              <a:t> on NG-RAN#2, NG-RAN#2 cannot send </a:t>
            </a:r>
          </a:p>
          <a:p>
            <a:pPr marL="0" indent="0">
              <a:buNone/>
            </a:pPr>
            <a:r>
              <a:rPr lang="en-US" sz="2600" dirty="0"/>
              <a:t> </a:t>
            </a:r>
            <a:r>
              <a:rPr lang="en-US" sz="2600" dirty="0" smtClean="0"/>
              <a:t>          the data (by EDT) to the UPF#1 because it is out of UPF service Area of UPF#1.</a:t>
            </a:r>
            <a:endParaRPr lang="en-GB" sz="2600" dirty="0" smtClean="0"/>
          </a:p>
          <a:p>
            <a:pPr marL="0" indent="0">
              <a:buNone/>
            </a:pPr>
            <a:endParaRPr lang="en-GB" sz="1867" dirty="0" smtClean="0"/>
          </a:p>
        </p:txBody>
      </p:sp>
      <p:sp>
        <p:nvSpPr>
          <p:cNvPr id="3" name="Title 2"/>
          <p:cNvSpPr>
            <a:spLocks noGrp="1"/>
          </p:cNvSpPr>
          <p:nvPr>
            <p:ph type="title"/>
          </p:nvPr>
        </p:nvSpPr>
        <p:spPr>
          <a:xfrm>
            <a:off x="614401" y="256675"/>
            <a:ext cx="9593225" cy="550016"/>
          </a:xfrm>
        </p:spPr>
        <p:txBody>
          <a:bodyPr/>
          <a:lstStyle/>
          <a:p>
            <a:pPr algn="l"/>
            <a:r>
              <a:rPr lang="fr-FR" sz="4400" dirty="0" smtClean="0"/>
              <a:t>Issue </a:t>
            </a:r>
            <a:endParaRPr lang="en-US" sz="4400" dirty="0"/>
          </a:p>
        </p:txBody>
      </p:sp>
      <p:sp>
        <p:nvSpPr>
          <p:cNvPr id="4" name="Slide Number Placeholder 3"/>
          <p:cNvSpPr>
            <a:spLocks noGrp="1"/>
          </p:cNvSpPr>
          <p:nvPr>
            <p:ph type="sldNum" sz="quarter" idx="4294967295"/>
          </p:nvPr>
        </p:nvSpPr>
        <p:spPr/>
        <p:txBody>
          <a:bodyPr/>
          <a:lstStyle/>
          <a:p>
            <a:fld id="{0B7D6025-75AC-4E77-BBF3-EEC50D0FA14C}" type="slidenum">
              <a:rPr lang="de-DE" smtClean="0">
                <a:solidFill>
                  <a:srgbClr val="FFFFFF"/>
                </a:solidFill>
              </a:rPr>
              <a:pPr/>
              <a:t>4</a:t>
            </a:fld>
            <a:endParaRPr lang="de-DE" dirty="0">
              <a:solidFill>
                <a:srgbClr val="FFFFFF"/>
              </a:solidFill>
            </a:endParaRPr>
          </a:p>
        </p:txBody>
      </p:sp>
      <p:sp>
        <p:nvSpPr>
          <p:cNvPr id="5" name="Footer Placeholder 4"/>
          <p:cNvSpPr>
            <a:spLocks noGrp="1"/>
          </p:cNvSpPr>
          <p:nvPr>
            <p:ph type="ftr" sz="quarter" idx="4294967295"/>
          </p:nvPr>
        </p:nvSpPr>
        <p:spPr/>
        <p:txBody>
          <a:bodyPr/>
          <a:lstStyle/>
          <a:p>
            <a:r>
              <a:rPr lang="en-US">
                <a:solidFill>
                  <a:srgbClr val="FFFFFF"/>
                </a:solidFill>
              </a:rPr>
              <a:t>INTEL CONFIDENTIAL</a:t>
            </a:r>
            <a:endParaRPr lang="en-US" dirty="0">
              <a:solidFill>
                <a:srgbClr val="FFFFFF"/>
              </a:solidFill>
            </a:endParaRPr>
          </a:p>
        </p:txBody>
      </p:sp>
      <p:grpSp>
        <p:nvGrpSpPr>
          <p:cNvPr id="6" name="그룹 187"/>
          <p:cNvGrpSpPr/>
          <p:nvPr/>
        </p:nvGrpSpPr>
        <p:grpSpPr>
          <a:xfrm>
            <a:off x="3067526" y="2783692"/>
            <a:ext cx="450116" cy="595566"/>
            <a:chOff x="3134362" y="3868078"/>
            <a:chExt cx="521897" cy="591878"/>
          </a:xfrm>
        </p:grpSpPr>
        <p:sp>
          <p:nvSpPr>
            <p:cNvPr id="7"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8"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9"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0"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2"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31" name="Group 30"/>
          <p:cNvGrpSpPr/>
          <p:nvPr/>
        </p:nvGrpSpPr>
        <p:grpSpPr>
          <a:xfrm>
            <a:off x="8034514" y="2866468"/>
            <a:ext cx="917148" cy="583333"/>
            <a:chOff x="8034514" y="2866468"/>
            <a:chExt cx="917148" cy="583333"/>
          </a:xfrm>
        </p:grpSpPr>
        <p:grpSp>
          <p:nvGrpSpPr>
            <p:cNvPr id="20" name="Group 19"/>
            <p:cNvGrpSpPr/>
            <p:nvPr/>
          </p:nvGrpSpPr>
          <p:grpSpPr>
            <a:xfrm>
              <a:off x="8034514" y="2866468"/>
              <a:ext cx="917148" cy="324935"/>
              <a:chOff x="4869656" y="2796892"/>
              <a:chExt cx="445294" cy="136656"/>
            </a:xfrm>
          </p:grpSpPr>
          <p:sp>
            <p:nvSpPr>
              <p:cNvPr id="21" name="Rounded Rectangle 20"/>
              <p:cNvSpPr/>
              <p:nvPr/>
            </p:nvSpPr>
            <p:spPr>
              <a:xfrm>
                <a:off x="4869656" y="2796892"/>
                <a:ext cx="445294" cy="136656"/>
              </a:xfrm>
              <a:prstGeom prst="roundRect">
                <a:avLst>
                  <a:gd name="adj" fmla="val 4883"/>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22" name="Flowchart: Terminator 21"/>
              <p:cNvSpPr/>
              <p:nvPr/>
            </p:nvSpPr>
            <p:spPr>
              <a:xfrm>
                <a:off x="4917380" y="2841597"/>
                <a:ext cx="71339" cy="45719"/>
              </a:xfrm>
              <a:prstGeom prst="flowChartTerminator">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23" name="Oval 22"/>
              <p:cNvSpPr/>
              <p:nvPr/>
            </p:nvSpPr>
            <p:spPr>
              <a:xfrm>
                <a:off x="5221892" y="2843783"/>
                <a:ext cx="45719" cy="45723"/>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Flowchart: Terminator 23"/>
              <p:cNvSpPr/>
              <p:nvPr/>
            </p:nvSpPr>
            <p:spPr>
              <a:xfrm>
                <a:off x="5017392" y="2841597"/>
                <a:ext cx="71339" cy="45719"/>
              </a:xfrm>
              <a:prstGeom prst="flowChartTerminator">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grpSp>
        <p:sp>
          <p:nvSpPr>
            <p:cNvPr id="30" name="TextBox 29"/>
            <p:cNvSpPr txBox="1"/>
            <p:nvPr/>
          </p:nvSpPr>
          <p:spPr>
            <a:xfrm>
              <a:off x="8108256" y="3172802"/>
              <a:ext cx="733777" cy="276999"/>
            </a:xfrm>
            <a:prstGeom prst="rect">
              <a:avLst/>
            </a:prstGeom>
            <a:noFill/>
            <a:ln w="28575">
              <a:noFill/>
            </a:ln>
          </p:spPr>
          <p:txBody>
            <a:bodyPr wrap="square" rtlCol="0">
              <a:spAutoFit/>
            </a:bodyPr>
            <a:lstStyle/>
            <a:p>
              <a:pPr algn="ctr"/>
              <a:r>
                <a:rPr lang="en-US" altLang="ko-KR" sz="1200" dirty="0" smtClean="0"/>
                <a:t>UPF#1</a:t>
              </a:r>
              <a:endParaRPr lang="ko-KR" altLang="en-US" sz="1200" dirty="0"/>
            </a:p>
          </p:txBody>
        </p:sp>
      </p:grpSp>
      <p:grpSp>
        <p:nvGrpSpPr>
          <p:cNvPr id="32" name="Group 31"/>
          <p:cNvGrpSpPr/>
          <p:nvPr/>
        </p:nvGrpSpPr>
        <p:grpSpPr>
          <a:xfrm>
            <a:off x="8232701" y="5021363"/>
            <a:ext cx="917148" cy="583333"/>
            <a:chOff x="8034514" y="2866468"/>
            <a:chExt cx="917148" cy="583333"/>
          </a:xfrm>
        </p:grpSpPr>
        <p:grpSp>
          <p:nvGrpSpPr>
            <p:cNvPr id="33" name="Group 32"/>
            <p:cNvGrpSpPr/>
            <p:nvPr/>
          </p:nvGrpSpPr>
          <p:grpSpPr>
            <a:xfrm>
              <a:off x="8034514" y="2866468"/>
              <a:ext cx="917148" cy="324935"/>
              <a:chOff x="4869656" y="2796892"/>
              <a:chExt cx="445294" cy="136656"/>
            </a:xfrm>
          </p:grpSpPr>
          <p:sp>
            <p:nvSpPr>
              <p:cNvPr id="35" name="Rounded Rectangle 34"/>
              <p:cNvSpPr/>
              <p:nvPr/>
            </p:nvSpPr>
            <p:spPr>
              <a:xfrm>
                <a:off x="4869656" y="2796892"/>
                <a:ext cx="445294" cy="136656"/>
              </a:xfrm>
              <a:prstGeom prst="roundRect">
                <a:avLst>
                  <a:gd name="adj" fmla="val 4883"/>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36" name="Flowchart: Terminator 35"/>
              <p:cNvSpPr/>
              <p:nvPr/>
            </p:nvSpPr>
            <p:spPr>
              <a:xfrm>
                <a:off x="4917380" y="2841597"/>
                <a:ext cx="71339" cy="45719"/>
              </a:xfrm>
              <a:prstGeom prst="flowChartTerminator">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sp>
            <p:nvSpPr>
              <p:cNvPr id="37" name="Oval 36"/>
              <p:cNvSpPr/>
              <p:nvPr/>
            </p:nvSpPr>
            <p:spPr>
              <a:xfrm>
                <a:off x="5221892" y="2843783"/>
                <a:ext cx="45719" cy="45723"/>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Flowchart: Terminator 37"/>
              <p:cNvSpPr/>
              <p:nvPr/>
            </p:nvSpPr>
            <p:spPr>
              <a:xfrm>
                <a:off x="5017392" y="2841597"/>
                <a:ext cx="71339" cy="45719"/>
              </a:xfrm>
              <a:prstGeom prst="flowChartTerminator">
                <a:avLst/>
              </a:prstGeom>
              <a:no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p>
            </p:txBody>
          </p:sp>
        </p:grpSp>
        <p:sp>
          <p:nvSpPr>
            <p:cNvPr id="34" name="TextBox 33"/>
            <p:cNvSpPr txBox="1"/>
            <p:nvPr/>
          </p:nvSpPr>
          <p:spPr>
            <a:xfrm>
              <a:off x="8132810" y="3172802"/>
              <a:ext cx="709224" cy="276999"/>
            </a:xfrm>
            <a:prstGeom prst="rect">
              <a:avLst/>
            </a:prstGeom>
            <a:noFill/>
            <a:ln w="28575">
              <a:noFill/>
            </a:ln>
          </p:spPr>
          <p:txBody>
            <a:bodyPr wrap="square" rtlCol="0">
              <a:spAutoFit/>
            </a:bodyPr>
            <a:lstStyle/>
            <a:p>
              <a:pPr algn="ctr"/>
              <a:r>
                <a:rPr lang="en-US" altLang="ko-KR" sz="1200" dirty="0" smtClean="0"/>
                <a:t>UPF#2</a:t>
              </a:r>
              <a:endParaRPr lang="ko-KR" altLang="en-US" sz="1200" dirty="0"/>
            </a:p>
          </p:txBody>
        </p:sp>
      </p:grpSp>
      <p:grpSp>
        <p:nvGrpSpPr>
          <p:cNvPr id="39" name="그룹 187"/>
          <p:cNvGrpSpPr/>
          <p:nvPr/>
        </p:nvGrpSpPr>
        <p:grpSpPr>
          <a:xfrm>
            <a:off x="2974220" y="4857484"/>
            <a:ext cx="450116" cy="595566"/>
            <a:chOff x="3134362" y="3868078"/>
            <a:chExt cx="521897" cy="591878"/>
          </a:xfrm>
        </p:grpSpPr>
        <p:sp>
          <p:nvSpPr>
            <p:cNvPr id="40"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1"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2"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3"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5"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61" name="Group 60"/>
          <p:cNvGrpSpPr/>
          <p:nvPr/>
        </p:nvGrpSpPr>
        <p:grpSpPr>
          <a:xfrm>
            <a:off x="874083" y="2795285"/>
            <a:ext cx="678947" cy="742279"/>
            <a:chOff x="10473032" y="5398084"/>
            <a:chExt cx="698841" cy="742279"/>
          </a:xfrm>
        </p:grpSpPr>
        <p:sp>
          <p:nvSpPr>
            <p:cNvPr id="62" name="Rounded Rectangle 61"/>
            <p:cNvSpPr/>
            <p:nvPr/>
          </p:nvSpPr>
          <p:spPr>
            <a:xfrm rot="5400000">
              <a:off x="10370345" y="5607945"/>
              <a:ext cx="724287" cy="3405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63" name="Oval 62"/>
            <p:cNvSpPr/>
            <p:nvPr/>
          </p:nvSpPr>
          <p:spPr>
            <a:xfrm>
              <a:off x="10473032" y="5529307"/>
              <a:ext cx="514053" cy="49015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pic>
          <p:nvPicPr>
            <p:cNvPr id="64" name="Picture 63"/>
            <p:cNvPicPr>
              <a:picLocks noChangeAspect="1"/>
            </p:cNvPicPr>
            <p:nvPr/>
          </p:nvPicPr>
          <p:blipFill>
            <a:blip r:embed="rId2"/>
            <a:stretch>
              <a:fillRect/>
            </a:stretch>
          </p:blipFill>
          <p:spPr>
            <a:xfrm>
              <a:off x="10980062" y="5398084"/>
              <a:ext cx="191811" cy="249859"/>
            </a:xfrm>
            <a:prstGeom prst="rect">
              <a:avLst/>
            </a:prstGeom>
          </p:spPr>
        </p:pic>
      </p:grpSp>
      <p:grpSp>
        <p:nvGrpSpPr>
          <p:cNvPr id="65" name="Group 64"/>
          <p:cNvGrpSpPr/>
          <p:nvPr/>
        </p:nvGrpSpPr>
        <p:grpSpPr>
          <a:xfrm>
            <a:off x="1079356" y="5100123"/>
            <a:ext cx="678947" cy="742279"/>
            <a:chOff x="10473032" y="5398084"/>
            <a:chExt cx="698841" cy="742279"/>
          </a:xfrm>
        </p:grpSpPr>
        <p:sp>
          <p:nvSpPr>
            <p:cNvPr id="66" name="Rounded Rectangle 65"/>
            <p:cNvSpPr/>
            <p:nvPr/>
          </p:nvSpPr>
          <p:spPr>
            <a:xfrm rot="5400000">
              <a:off x="10370345" y="5607945"/>
              <a:ext cx="724287" cy="34055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67" name="Oval 66"/>
            <p:cNvSpPr/>
            <p:nvPr/>
          </p:nvSpPr>
          <p:spPr>
            <a:xfrm>
              <a:off x="10473032" y="5529307"/>
              <a:ext cx="514053" cy="49015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pic>
          <p:nvPicPr>
            <p:cNvPr id="68" name="Picture 67"/>
            <p:cNvPicPr>
              <a:picLocks noChangeAspect="1"/>
            </p:cNvPicPr>
            <p:nvPr/>
          </p:nvPicPr>
          <p:blipFill>
            <a:blip r:embed="rId2"/>
            <a:stretch>
              <a:fillRect/>
            </a:stretch>
          </p:blipFill>
          <p:spPr>
            <a:xfrm>
              <a:off x="10980062" y="5398084"/>
              <a:ext cx="191811" cy="249859"/>
            </a:xfrm>
            <a:prstGeom prst="rect">
              <a:avLst/>
            </a:prstGeom>
          </p:spPr>
        </p:pic>
      </p:grpSp>
      <p:sp>
        <p:nvSpPr>
          <p:cNvPr id="72" name="Freeform 71"/>
          <p:cNvSpPr/>
          <p:nvPr/>
        </p:nvSpPr>
        <p:spPr bwMode="auto">
          <a:xfrm>
            <a:off x="876081" y="3638939"/>
            <a:ext cx="215601" cy="1446245"/>
          </a:xfrm>
          <a:custGeom>
            <a:avLst/>
            <a:gdLst>
              <a:gd name="connsiteX0" fmla="*/ 150286 w 215601"/>
              <a:gd name="connsiteY0" fmla="*/ 0 h 1446245"/>
              <a:gd name="connsiteX1" fmla="*/ 997 w 215601"/>
              <a:gd name="connsiteY1" fmla="*/ 783771 h 1446245"/>
              <a:gd name="connsiteX2" fmla="*/ 215601 w 215601"/>
              <a:gd name="connsiteY2" fmla="*/ 1446245 h 1446245"/>
            </a:gdLst>
            <a:ahLst/>
            <a:cxnLst>
              <a:cxn ang="0">
                <a:pos x="connsiteX0" y="connsiteY0"/>
              </a:cxn>
              <a:cxn ang="0">
                <a:pos x="connsiteX1" y="connsiteY1"/>
              </a:cxn>
              <a:cxn ang="0">
                <a:pos x="connsiteX2" y="connsiteY2"/>
              </a:cxn>
            </a:cxnLst>
            <a:rect l="l" t="t" r="r" b="b"/>
            <a:pathLst>
              <a:path w="215601" h="1446245">
                <a:moveTo>
                  <a:pt x="150286" y="0"/>
                </a:moveTo>
                <a:cubicBezTo>
                  <a:pt x="70198" y="271365"/>
                  <a:pt x="-9889" y="542730"/>
                  <a:pt x="997" y="783771"/>
                </a:cubicBezTo>
                <a:cubicBezTo>
                  <a:pt x="11883" y="1024812"/>
                  <a:pt x="113742" y="1235528"/>
                  <a:pt x="215601" y="1446245"/>
                </a:cubicBezTo>
              </a:path>
            </a:pathLst>
          </a:cu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73" name="Can 72"/>
          <p:cNvSpPr/>
          <p:nvPr/>
        </p:nvSpPr>
        <p:spPr bwMode="auto">
          <a:xfrm rot="16200000">
            <a:off x="5619570" y="1182969"/>
            <a:ext cx="251206" cy="3765659"/>
          </a:xfrm>
          <a:prstGeom prst="ca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eaVert"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ko-KR" sz="1100" b="1" dirty="0" smtClean="0">
                <a:latin typeface="Arial" charset="0"/>
              </a:rPr>
              <a:t>UL N3 Tunnel</a:t>
            </a:r>
            <a:endParaRPr kumimoji="0" lang="ko-KR" altLang="en-US" sz="1100" b="1" i="0" u="none" strike="noStrike" cap="none" normalizeH="0" baseline="0" dirty="0" smtClean="0">
              <a:ln>
                <a:noFill/>
              </a:ln>
              <a:solidFill>
                <a:schemeClr val="tx1"/>
              </a:solidFill>
              <a:effectLst/>
              <a:latin typeface="Arial" charset="0"/>
            </a:endParaRPr>
          </a:p>
        </p:txBody>
      </p:sp>
      <p:sp>
        <p:nvSpPr>
          <p:cNvPr id="76" name="TextBox 75"/>
          <p:cNvSpPr txBox="1"/>
          <p:nvPr/>
        </p:nvSpPr>
        <p:spPr>
          <a:xfrm>
            <a:off x="6049215" y="4477103"/>
            <a:ext cx="2757862" cy="292388"/>
          </a:xfrm>
          <a:prstGeom prst="rect">
            <a:avLst/>
          </a:prstGeom>
          <a:noFill/>
        </p:spPr>
        <p:txBody>
          <a:bodyPr wrap="square" rtlCol="0">
            <a:spAutoFit/>
          </a:bodyPr>
          <a:lstStyle/>
          <a:p>
            <a:r>
              <a:rPr lang="en-US" altLang="ko-KR" dirty="0" smtClean="0">
                <a:solidFill>
                  <a:srgbClr val="FF0000"/>
                </a:solidFill>
              </a:rPr>
              <a:t>! Out of UPF#1 serving Area</a:t>
            </a:r>
            <a:endParaRPr lang="ko-KR" altLang="en-US" dirty="0">
              <a:solidFill>
                <a:srgbClr val="FF0000"/>
              </a:solidFill>
            </a:endParaRPr>
          </a:p>
        </p:txBody>
      </p:sp>
      <p:cxnSp>
        <p:nvCxnSpPr>
          <p:cNvPr id="78" name="Straight Connector 77"/>
          <p:cNvCxnSpPr/>
          <p:nvPr/>
        </p:nvCxnSpPr>
        <p:spPr bwMode="auto">
          <a:xfrm flipV="1">
            <a:off x="1578775" y="3172802"/>
            <a:ext cx="1476039" cy="1"/>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81" name="Straight Connector 80"/>
          <p:cNvCxnSpPr/>
          <p:nvPr/>
        </p:nvCxnSpPr>
        <p:spPr bwMode="auto">
          <a:xfrm>
            <a:off x="1935702" y="5306128"/>
            <a:ext cx="1022276" cy="1"/>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85" name="TextBox 84"/>
          <p:cNvSpPr txBox="1"/>
          <p:nvPr/>
        </p:nvSpPr>
        <p:spPr>
          <a:xfrm>
            <a:off x="2769766" y="3408056"/>
            <a:ext cx="984783" cy="276999"/>
          </a:xfrm>
          <a:prstGeom prst="rect">
            <a:avLst/>
          </a:prstGeom>
          <a:noFill/>
          <a:ln w="28575">
            <a:noFill/>
          </a:ln>
        </p:spPr>
        <p:txBody>
          <a:bodyPr wrap="square" rtlCol="0">
            <a:spAutoFit/>
          </a:bodyPr>
          <a:lstStyle/>
          <a:p>
            <a:pPr algn="ctr"/>
            <a:r>
              <a:rPr lang="en-US" altLang="ko-KR" sz="1200" dirty="0" smtClean="0"/>
              <a:t>NG-RAN#1</a:t>
            </a:r>
            <a:endParaRPr lang="ko-KR" altLang="en-US" sz="1200" dirty="0"/>
          </a:p>
        </p:txBody>
      </p:sp>
      <p:sp>
        <p:nvSpPr>
          <p:cNvPr id="86" name="TextBox 85"/>
          <p:cNvSpPr txBox="1"/>
          <p:nvPr/>
        </p:nvSpPr>
        <p:spPr>
          <a:xfrm>
            <a:off x="2713344" y="5500608"/>
            <a:ext cx="984783" cy="276999"/>
          </a:xfrm>
          <a:prstGeom prst="rect">
            <a:avLst/>
          </a:prstGeom>
          <a:noFill/>
          <a:ln w="28575">
            <a:noFill/>
          </a:ln>
        </p:spPr>
        <p:txBody>
          <a:bodyPr wrap="square" rtlCol="0">
            <a:spAutoFit/>
          </a:bodyPr>
          <a:lstStyle/>
          <a:p>
            <a:pPr algn="ctr"/>
            <a:r>
              <a:rPr lang="en-US" altLang="ko-KR" sz="1200" dirty="0" smtClean="0"/>
              <a:t>NG-RAN#2</a:t>
            </a:r>
            <a:endParaRPr lang="ko-KR" altLang="en-US" sz="1200" dirty="0"/>
          </a:p>
        </p:txBody>
      </p:sp>
      <p:grpSp>
        <p:nvGrpSpPr>
          <p:cNvPr id="104" name="그룹 187"/>
          <p:cNvGrpSpPr/>
          <p:nvPr/>
        </p:nvGrpSpPr>
        <p:grpSpPr>
          <a:xfrm>
            <a:off x="3931582" y="3364031"/>
            <a:ext cx="450116" cy="595566"/>
            <a:chOff x="3134362" y="3868078"/>
            <a:chExt cx="521897" cy="591878"/>
          </a:xfrm>
        </p:grpSpPr>
        <p:sp>
          <p:nvSpPr>
            <p:cNvPr id="105"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06"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07"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08"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09"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0"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11" name="그룹 187"/>
          <p:cNvGrpSpPr/>
          <p:nvPr/>
        </p:nvGrpSpPr>
        <p:grpSpPr>
          <a:xfrm>
            <a:off x="2488286" y="3701248"/>
            <a:ext cx="450116" cy="595566"/>
            <a:chOff x="3134362" y="3868078"/>
            <a:chExt cx="521897" cy="591878"/>
          </a:xfrm>
        </p:grpSpPr>
        <p:sp>
          <p:nvSpPr>
            <p:cNvPr id="112"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3"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14"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5"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6"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17"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19" name="그룹 187"/>
          <p:cNvGrpSpPr/>
          <p:nvPr/>
        </p:nvGrpSpPr>
        <p:grpSpPr>
          <a:xfrm>
            <a:off x="3915923" y="4514702"/>
            <a:ext cx="450116" cy="595566"/>
            <a:chOff x="3134362" y="3868078"/>
            <a:chExt cx="521897" cy="591878"/>
          </a:xfrm>
        </p:grpSpPr>
        <p:sp>
          <p:nvSpPr>
            <p:cNvPr id="120"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21"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22"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23"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24"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25"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26" name="그룹 187"/>
          <p:cNvGrpSpPr/>
          <p:nvPr/>
        </p:nvGrpSpPr>
        <p:grpSpPr>
          <a:xfrm>
            <a:off x="3712982" y="5587270"/>
            <a:ext cx="450116" cy="595566"/>
            <a:chOff x="3134362" y="3868078"/>
            <a:chExt cx="521897" cy="591878"/>
          </a:xfrm>
        </p:grpSpPr>
        <p:sp>
          <p:nvSpPr>
            <p:cNvPr id="127" name="타원 189"/>
            <p:cNvSpPr/>
            <p:nvPr/>
          </p:nvSpPr>
          <p:spPr>
            <a:xfrm>
              <a:off x="3306507" y="3868078"/>
              <a:ext cx="192584" cy="167059"/>
            </a:xfrm>
            <a:prstGeom prst="ellipse">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28" name="사다리꼴 190"/>
            <p:cNvSpPr/>
            <p:nvPr/>
          </p:nvSpPr>
          <p:spPr>
            <a:xfrm>
              <a:off x="3274531" y="4093417"/>
              <a:ext cx="256536" cy="366539"/>
            </a:xfrm>
            <a:prstGeom prst="trapezoid">
              <a:avLst>
                <a:gd name="adj" fmla="val 35148"/>
              </a:avLst>
            </a:prstGeom>
            <a:noFill/>
            <a:ln w="285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129" name="원호 191"/>
            <p:cNvSpPr/>
            <p:nvPr/>
          </p:nvSpPr>
          <p:spPr>
            <a:xfrm>
              <a:off x="348937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30" name="원호 192"/>
            <p:cNvSpPr/>
            <p:nvPr/>
          </p:nvSpPr>
          <p:spPr>
            <a:xfrm>
              <a:off x="3562813" y="3879599"/>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31" name="원호 193"/>
            <p:cNvSpPr/>
            <p:nvPr/>
          </p:nvSpPr>
          <p:spPr>
            <a:xfrm flipH="1">
              <a:off x="313436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132" name="원호 194"/>
            <p:cNvSpPr/>
            <p:nvPr/>
          </p:nvSpPr>
          <p:spPr>
            <a:xfrm flipH="1">
              <a:off x="3207802" y="3872478"/>
              <a:ext cx="93446" cy="144016"/>
            </a:xfrm>
            <a:prstGeom prst="arc">
              <a:avLst>
                <a:gd name="adj1" fmla="val 16200000"/>
                <a:gd name="adj2" fmla="val 5266600"/>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sp>
        <p:nvSpPr>
          <p:cNvPr id="75" name="Can 74"/>
          <p:cNvSpPr/>
          <p:nvPr/>
        </p:nvSpPr>
        <p:spPr bwMode="auto">
          <a:xfrm rot="14917194">
            <a:off x="5593946" y="2173862"/>
            <a:ext cx="282107" cy="4462665"/>
          </a:xfrm>
          <a:prstGeom prst="ca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eaVert"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ko-KR" sz="1100" b="1" dirty="0" smtClean="0">
                <a:latin typeface="Arial" charset="0"/>
              </a:rPr>
              <a:t>UL N3 Tunnel</a:t>
            </a:r>
            <a:endParaRPr kumimoji="0" lang="ko-KR" altLang="en-US" sz="1100" b="1" i="0" u="none" strike="noStrike" cap="none" normalizeH="0" baseline="0" dirty="0" smtClean="0">
              <a:ln>
                <a:noFill/>
              </a:ln>
              <a:solidFill>
                <a:schemeClr val="tx1"/>
              </a:solidFill>
              <a:effectLst/>
              <a:latin typeface="Arial" charset="0"/>
            </a:endParaRPr>
          </a:p>
        </p:txBody>
      </p:sp>
      <p:sp>
        <p:nvSpPr>
          <p:cNvPr id="74" name="Multiply 73"/>
          <p:cNvSpPr/>
          <p:nvPr/>
        </p:nvSpPr>
        <p:spPr bwMode="auto">
          <a:xfrm>
            <a:off x="5257847" y="3638939"/>
            <a:ext cx="1012936" cy="1494733"/>
          </a:xfrm>
          <a:prstGeom prst="mathMultiply">
            <a:avLst>
              <a:gd name="adj1" fmla="val 13236"/>
            </a:avLst>
          </a:prstGeom>
          <a:solidFill>
            <a:srgbClr val="FF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000" b="0" i="0" u="none" strike="noStrike" cap="none" normalizeH="0" baseline="0" smtClean="0">
              <a:ln>
                <a:noFill/>
              </a:ln>
              <a:solidFill>
                <a:schemeClr val="tx1"/>
              </a:solidFill>
              <a:effectLst/>
              <a:latin typeface="Arial" charset="0"/>
            </a:endParaRPr>
          </a:p>
        </p:txBody>
      </p:sp>
      <p:sp>
        <p:nvSpPr>
          <p:cNvPr id="83" name="TextBox 82"/>
          <p:cNvSpPr txBox="1"/>
          <p:nvPr/>
        </p:nvSpPr>
        <p:spPr>
          <a:xfrm>
            <a:off x="8708280" y="3776673"/>
            <a:ext cx="2314762" cy="292388"/>
          </a:xfrm>
          <a:prstGeom prst="rect">
            <a:avLst/>
          </a:prstGeom>
          <a:noFill/>
        </p:spPr>
        <p:txBody>
          <a:bodyPr wrap="square" rtlCol="0">
            <a:spAutoFit/>
          </a:bodyPr>
          <a:lstStyle/>
          <a:p>
            <a:r>
              <a:rPr lang="en-US" altLang="ko-KR" dirty="0" smtClean="0">
                <a:solidFill>
                  <a:schemeClr val="accent5">
                    <a:lumMod val="75000"/>
                  </a:schemeClr>
                </a:solidFill>
              </a:rPr>
              <a:t>UPF#1’s Service Area</a:t>
            </a:r>
            <a:endParaRPr lang="ko-KR" altLang="en-US" dirty="0">
              <a:solidFill>
                <a:schemeClr val="accent5">
                  <a:lumMod val="75000"/>
                </a:schemeClr>
              </a:solidFill>
            </a:endParaRPr>
          </a:p>
        </p:txBody>
      </p:sp>
      <p:sp>
        <p:nvSpPr>
          <p:cNvPr id="134" name="TextBox 133"/>
          <p:cNvSpPr txBox="1"/>
          <p:nvPr/>
        </p:nvSpPr>
        <p:spPr>
          <a:xfrm>
            <a:off x="7794281" y="5772446"/>
            <a:ext cx="2314762" cy="292388"/>
          </a:xfrm>
          <a:prstGeom prst="rect">
            <a:avLst/>
          </a:prstGeom>
          <a:noFill/>
        </p:spPr>
        <p:txBody>
          <a:bodyPr wrap="square" rtlCol="0">
            <a:spAutoFit/>
          </a:bodyPr>
          <a:lstStyle/>
          <a:p>
            <a:r>
              <a:rPr lang="en-US" altLang="ko-KR" dirty="0" smtClean="0">
                <a:solidFill>
                  <a:schemeClr val="accent3">
                    <a:lumMod val="75000"/>
                  </a:schemeClr>
                </a:solidFill>
              </a:rPr>
              <a:t>UPF#2’s Service Area</a:t>
            </a:r>
            <a:endParaRPr lang="ko-KR" altLang="en-US" dirty="0">
              <a:solidFill>
                <a:schemeClr val="accent3">
                  <a:lumMod val="75000"/>
                </a:schemeClr>
              </a:solidFill>
            </a:endParaRPr>
          </a:p>
        </p:txBody>
      </p:sp>
      <p:cxnSp>
        <p:nvCxnSpPr>
          <p:cNvPr id="88" name="Straight Connector 87"/>
          <p:cNvCxnSpPr>
            <a:stCxn id="85" idx="2"/>
          </p:cNvCxnSpPr>
          <p:nvPr/>
        </p:nvCxnSpPr>
        <p:spPr bwMode="auto">
          <a:xfrm flipH="1">
            <a:off x="3188416" y="3685055"/>
            <a:ext cx="73742" cy="1078103"/>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90" name="TextBox 89"/>
          <p:cNvSpPr txBox="1"/>
          <p:nvPr/>
        </p:nvSpPr>
        <p:spPr>
          <a:xfrm>
            <a:off x="3077905" y="4033688"/>
            <a:ext cx="644331" cy="276999"/>
          </a:xfrm>
          <a:prstGeom prst="rect">
            <a:avLst/>
          </a:prstGeom>
          <a:noFill/>
          <a:ln w="28575">
            <a:noFill/>
          </a:ln>
        </p:spPr>
        <p:txBody>
          <a:bodyPr wrap="square" rtlCol="0">
            <a:spAutoFit/>
          </a:bodyPr>
          <a:lstStyle/>
          <a:p>
            <a:pPr algn="ctr"/>
            <a:r>
              <a:rPr lang="en-US" altLang="ko-KR" sz="1200" dirty="0" err="1" smtClean="0"/>
              <a:t>Xn</a:t>
            </a:r>
            <a:endParaRPr lang="ko-KR" altLang="en-US" sz="1200" dirty="0"/>
          </a:p>
        </p:txBody>
      </p:sp>
    </p:spTree>
    <p:extLst>
      <p:ext uri="{BB962C8B-B14F-4D97-AF65-F5344CB8AC3E}">
        <p14:creationId xmlns:p14="http://schemas.microsoft.com/office/powerpoint/2010/main" val="298214507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614399" y="1219200"/>
            <a:ext cx="11005172" cy="4985657"/>
          </a:xfrm>
        </p:spPr>
        <p:txBody>
          <a:bodyPr>
            <a:normAutofit fontScale="92500" lnSpcReduction="10000"/>
          </a:bodyPr>
          <a:lstStyle/>
          <a:p>
            <a:r>
              <a:rPr lang="en-US" altLang="ko-KR" sz="2000" dirty="0" smtClean="0"/>
              <a:t>Principle: User Plane </a:t>
            </a:r>
            <a:r>
              <a:rPr lang="en-US" altLang="ko-KR" sz="2000" dirty="0" err="1" smtClean="0"/>
              <a:t>CIoT</a:t>
            </a:r>
            <a:r>
              <a:rPr lang="en-US" altLang="ko-KR" sz="2000" dirty="0" smtClean="0"/>
              <a:t> 5GS Optimization has been developed for the sake of power and signaling efficiency. Therefore, the solution should not bring significant cost of power or signaling which diminishes overall benefit of the feature.</a:t>
            </a:r>
          </a:p>
          <a:p>
            <a:endParaRPr lang="en-US" altLang="ko-KR" sz="2000" dirty="0" smtClean="0"/>
          </a:p>
          <a:p>
            <a:r>
              <a:rPr lang="en-US" altLang="ko-KR" sz="2000" b="1" dirty="0" smtClean="0"/>
              <a:t>Alternative 1</a:t>
            </a:r>
            <a:r>
              <a:rPr lang="en-US" altLang="ko-KR" sz="2000" dirty="0" smtClean="0"/>
              <a:t>: NG-RAN aware of UPF Service Area</a:t>
            </a:r>
          </a:p>
          <a:p>
            <a:pPr lvl="1"/>
            <a:r>
              <a:rPr lang="en-US" altLang="ko-KR" sz="1500" dirty="0"/>
              <a:t>SMF provides UPF Service Area to the NG-RAN within N2 SM Information. If the NG-RAN determines that current location of the UE is out of UPF Service Area, the NG-RAN does NOT send UL data (received by EDT) before completing N2 Path Switch procedure. After N3 Tunnel activation, the NG-RAN sends the UL data.</a:t>
            </a:r>
          </a:p>
          <a:p>
            <a:pPr lvl="1"/>
            <a:r>
              <a:rPr lang="en-US" altLang="ko-KR" sz="1500" dirty="0"/>
              <a:t>Evaluation: </a:t>
            </a:r>
            <a:r>
              <a:rPr lang="en-US" altLang="ko-KR" sz="1500" dirty="0" smtClean="0"/>
              <a:t>New </a:t>
            </a:r>
            <a:r>
              <a:rPr lang="en-US" altLang="ko-KR" sz="1500" dirty="0"/>
              <a:t>N2 SM information and logic </a:t>
            </a:r>
            <a:r>
              <a:rPr lang="en-US" altLang="ko-KR" sz="1500" dirty="0" smtClean="0"/>
              <a:t>are required on </a:t>
            </a:r>
            <a:r>
              <a:rPr lang="en-US" altLang="ko-KR" sz="1500" dirty="0"/>
              <a:t>NG-RAN. But it also resolves the case for </a:t>
            </a:r>
            <a:r>
              <a:rPr lang="en-US" altLang="ko-KR" sz="1500" dirty="0" smtClean="0"/>
              <a:t>EDT with RRC-Inactive </a:t>
            </a:r>
            <a:r>
              <a:rPr lang="en-US" altLang="ko-KR" sz="1500" dirty="0"/>
              <a:t>(if UE moves out of UPF service area while CM-Connected/RRC-Inactive)</a:t>
            </a:r>
          </a:p>
          <a:p>
            <a:endParaRPr lang="en-US" altLang="ko-KR" sz="2000" dirty="0" smtClean="0"/>
          </a:p>
          <a:p>
            <a:r>
              <a:rPr lang="en-US" altLang="ko-KR" sz="2000" b="1" dirty="0"/>
              <a:t>Alternative 2</a:t>
            </a:r>
            <a:r>
              <a:rPr lang="en-US" altLang="ko-KR" sz="2000" dirty="0"/>
              <a:t>: Area of Interest based NG-RAN operation</a:t>
            </a:r>
          </a:p>
          <a:p>
            <a:pPr lvl="1"/>
            <a:r>
              <a:rPr lang="en-US" altLang="ko-KR" sz="1500" dirty="0"/>
              <a:t>SMF subscribes Area of Interest to the </a:t>
            </a:r>
            <a:r>
              <a:rPr lang="en-US" altLang="ko-KR" sz="1500" dirty="0" smtClean="0"/>
              <a:t>AMF based on UPF service area, </a:t>
            </a:r>
            <a:r>
              <a:rPr lang="en-US" altLang="ko-KR" sz="1500" dirty="0"/>
              <a:t>and the AMF requests Location Reporting </a:t>
            </a:r>
            <a:r>
              <a:rPr lang="en-US" altLang="ko-KR" sz="1500" dirty="0" smtClean="0"/>
              <a:t>control for </a:t>
            </a:r>
            <a:r>
              <a:rPr lang="en-US" altLang="ko-KR" sz="1500" dirty="0"/>
              <a:t>the Area of </a:t>
            </a:r>
            <a:r>
              <a:rPr lang="en-US" altLang="ko-KR" sz="1500" dirty="0" smtClean="0"/>
              <a:t>Interest to the NG-RAN. When UE sends UL EDT, The </a:t>
            </a:r>
            <a:r>
              <a:rPr lang="en-US" altLang="ko-KR" sz="1500" dirty="0"/>
              <a:t>NG-RAN determines whether UE is out of Area of </a:t>
            </a:r>
            <a:r>
              <a:rPr lang="en-US" altLang="ko-KR" sz="1500" dirty="0" smtClean="0"/>
              <a:t>Interest based on the location reporting control, </a:t>
            </a:r>
            <a:r>
              <a:rPr lang="en-US" altLang="ko-KR" sz="1500" dirty="0"/>
              <a:t>and if the UE is out of the Area of Interest, the NG-RAN </a:t>
            </a:r>
            <a:r>
              <a:rPr lang="en-US" altLang="ko-KR" sz="1500" dirty="0" smtClean="0"/>
              <a:t>performs N2 </a:t>
            </a:r>
            <a:r>
              <a:rPr lang="en-US" altLang="ko-KR" sz="1500" dirty="0"/>
              <a:t>Path Switch </a:t>
            </a:r>
            <a:r>
              <a:rPr lang="en-US" altLang="ko-KR" sz="1500" dirty="0" smtClean="0"/>
              <a:t>procedure before sending UL data.</a:t>
            </a:r>
            <a:endParaRPr lang="en-US" altLang="ko-KR" sz="1500" dirty="0"/>
          </a:p>
          <a:p>
            <a:pPr lvl="1"/>
            <a:r>
              <a:rPr lang="en-US" altLang="ko-KR" sz="1500" dirty="0"/>
              <a:t>Evaluation: Location Reporting for the Area of Interest is not only the case for UPF service area.  It can be triggered by the request from PCF (e.g., UE presence) or LADN. Therefore, the NG-RAN may unnecessarily determine not to send the UL data received by EDT before N2 Path Switch.</a:t>
            </a:r>
          </a:p>
          <a:p>
            <a:pPr marL="609600" lvl="1" indent="0">
              <a:buNone/>
            </a:pPr>
            <a:r>
              <a:rPr lang="en-US" altLang="ko-KR" sz="1500" dirty="0"/>
              <a:t>NOTE: As specified in 5.6.11 of TS 23.501, SMF may determine an Area of Interest based on UPF service Area, and subscribes location reporting. Based on location notification, the SMF determines how to deal with the PDU Session, e.g. reallocate UPF.</a:t>
            </a:r>
          </a:p>
          <a:p>
            <a:endParaRPr lang="en-US" sz="2000" b="1" dirty="0" smtClean="0"/>
          </a:p>
          <a:p>
            <a:pPr marL="0" indent="0">
              <a:buNone/>
            </a:pPr>
            <a:endParaRPr lang="en-US" sz="2000" dirty="0" smtClean="0"/>
          </a:p>
          <a:p>
            <a:pPr marL="0" indent="0">
              <a:buNone/>
            </a:pPr>
            <a:endParaRPr lang="en-US" sz="2000" dirty="0" smtClean="0"/>
          </a:p>
        </p:txBody>
      </p:sp>
      <p:sp>
        <p:nvSpPr>
          <p:cNvPr id="3" name="Title 2"/>
          <p:cNvSpPr>
            <a:spLocks noGrp="1"/>
          </p:cNvSpPr>
          <p:nvPr>
            <p:ph type="title"/>
          </p:nvPr>
        </p:nvSpPr>
        <p:spPr>
          <a:xfrm>
            <a:off x="614401" y="256675"/>
            <a:ext cx="9593225" cy="550016"/>
          </a:xfrm>
        </p:spPr>
        <p:txBody>
          <a:bodyPr/>
          <a:lstStyle/>
          <a:p>
            <a:pPr algn="l"/>
            <a:r>
              <a:rPr lang="fr-FR" sz="4400" dirty="0" smtClean="0"/>
              <a:t>Possible Solutions</a:t>
            </a:r>
            <a:endParaRPr lang="en-US" sz="4400" dirty="0"/>
          </a:p>
        </p:txBody>
      </p:sp>
      <p:sp>
        <p:nvSpPr>
          <p:cNvPr id="4" name="Slide Number Placeholder 3"/>
          <p:cNvSpPr>
            <a:spLocks noGrp="1"/>
          </p:cNvSpPr>
          <p:nvPr>
            <p:ph type="sldNum" sz="quarter" idx="4294967295"/>
          </p:nvPr>
        </p:nvSpPr>
        <p:spPr/>
        <p:txBody>
          <a:bodyPr/>
          <a:lstStyle/>
          <a:p>
            <a:fld id="{0B7D6025-75AC-4E77-BBF3-EEC50D0FA14C}" type="slidenum">
              <a:rPr lang="de-DE" smtClean="0">
                <a:solidFill>
                  <a:srgbClr val="FFFFFF"/>
                </a:solidFill>
              </a:rPr>
              <a:pPr/>
              <a:t>5</a:t>
            </a:fld>
            <a:endParaRPr lang="de-DE" dirty="0">
              <a:solidFill>
                <a:srgbClr val="FFFFFF"/>
              </a:solidFill>
            </a:endParaRPr>
          </a:p>
        </p:txBody>
      </p:sp>
      <p:sp>
        <p:nvSpPr>
          <p:cNvPr id="5" name="Footer Placeholder 4"/>
          <p:cNvSpPr>
            <a:spLocks noGrp="1"/>
          </p:cNvSpPr>
          <p:nvPr>
            <p:ph type="ftr" sz="quarter" idx="4294967295"/>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6137883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614399" y="1219200"/>
            <a:ext cx="11005172" cy="4985657"/>
          </a:xfrm>
        </p:spPr>
        <p:txBody>
          <a:bodyPr>
            <a:normAutofit/>
          </a:bodyPr>
          <a:lstStyle/>
          <a:p>
            <a:r>
              <a:rPr lang="en-US" altLang="ko-KR" sz="2000" b="1" dirty="0" smtClean="0"/>
              <a:t>Alternative </a:t>
            </a:r>
            <a:r>
              <a:rPr lang="en-US" altLang="ko-KR" sz="2000" b="1" dirty="0"/>
              <a:t>3</a:t>
            </a:r>
            <a:r>
              <a:rPr lang="en-US" altLang="ko-KR" sz="2000" dirty="0" smtClean="0"/>
              <a:t>: new NG-RAN forwards UL data to old NG-RAN</a:t>
            </a:r>
          </a:p>
          <a:p>
            <a:pPr lvl="1"/>
            <a:r>
              <a:rPr lang="en-US" altLang="ko-KR" sz="1500" dirty="0" smtClean="0"/>
              <a:t>New </a:t>
            </a:r>
            <a:r>
              <a:rPr lang="en-US" altLang="ko-KR" sz="1500" dirty="0"/>
              <a:t>NG-RAN </a:t>
            </a:r>
            <a:r>
              <a:rPr lang="en-US" altLang="ko-KR" sz="1500" dirty="0" smtClean="0"/>
              <a:t>forwards UL </a:t>
            </a:r>
            <a:r>
              <a:rPr lang="en-US" altLang="ko-KR" sz="1500" dirty="0"/>
              <a:t>data (received by EDT) </a:t>
            </a:r>
            <a:r>
              <a:rPr lang="en-US" altLang="ko-KR" sz="1500" dirty="0" smtClean="0"/>
              <a:t>to the old NG-RAN, then old NG-RAN sends the data to the UPF where UL N3 Tunnel information addresses.</a:t>
            </a:r>
            <a:endParaRPr lang="en-US" altLang="ko-KR" sz="1500" dirty="0"/>
          </a:p>
          <a:p>
            <a:pPr lvl="1"/>
            <a:r>
              <a:rPr lang="en-US" altLang="ko-KR" sz="1500" dirty="0"/>
              <a:t>Evaluation: </a:t>
            </a:r>
            <a:r>
              <a:rPr lang="en-US" altLang="ko-KR" sz="1500" dirty="0" smtClean="0"/>
              <a:t>It has impact on both User Plane and Control plane over </a:t>
            </a:r>
            <a:r>
              <a:rPr lang="en-US" altLang="ko-KR" sz="1500" dirty="0" err="1" smtClean="0"/>
              <a:t>Xn</a:t>
            </a:r>
            <a:r>
              <a:rPr lang="en-US" altLang="ko-KR" sz="1500" dirty="0" smtClean="0"/>
              <a:t> interface. (Need to setup forwarding tunnel, and forward data over user plane) From signaling point of view, too much effort for the benefit.</a:t>
            </a:r>
            <a:endParaRPr lang="en-US" altLang="ko-KR" sz="1500" dirty="0"/>
          </a:p>
          <a:p>
            <a:endParaRPr lang="en-US" altLang="ko-KR" sz="2000" dirty="0" smtClean="0"/>
          </a:p>
          <a:p>
            <a:r>
              <a:rPr lang="en-US" altLang="ko-KR" sz="2000" b="1" dirty="0"/>
              <a:t>Alternative </a:t>
            </a:r>
            <a:r>
              <a:rPr lang="en-US" altLang="ko-KR" sz="2000" b="1" dirty="0" smtClean="0"/>
              <a:t>4</a:t>
            </a:r>
            <a:r>
              <a:rPr lang="en-US" altLang="ko-KR" sz="2000" dirty="0" smtClean="0"/>
              <a:t>: Range of GTP Tunnel information configuration at NG-RAN</a:t>
            </a:r>
            <a:endParaRPr lang="en-US" altLang="ko-KR" sz="2000" dirty="0"/>
          </a:p>
          <a:p>
            <a:pPr lvl="1"/>
            <a:r>
              <a:rPr lang="en-US" altLang="ko-KR" sz="1500" dirty="0" smtClean="0"/>
              <a:t>If NG-RAN has been configured the range of GTP tunnel information which the NG-RAN can make user plane connectivity, the NG-RAN can determine whether the UL N3 Tunnel information (fetched from the old NG-RAN) is valid for user plane connectivity. If it is not valid, NG-RAN performs path switch procedure first before sending UL data (received by EDT)</a:t>
            </a:r>
          </a:p>
          <a:p>
            <a:pPr lvl="1"/>
            <a:r>
              <a:rPr lang="en-US" altLang="ko-KR" sz="1500" dirty="0"/>
              <a:t>OAM system configures NG-RAN about available GTP Tunnel Information range with regarding UPF Service Area. </a:t>
            </a:r>
            <a:endParaRPr lang="en-US" altLang="ko-KR" sz="1500" dirty="0" smtClean="0"/>
          </a:p>
          <a:p>
            <a:pPr marL="609600" lvl="1" indent="0">
              <a:buNone/>
            </a:pPr>
            <a:r>
              <a:rPr lang="en-US" altLang="ko-KR" sz="1500" dirty="0"/>
              <a:t>NOTE: GTP Tunnel information is composed of UDP port, IP address, and TEID.</a:t>
            </a:r>
          </a:p>
          <a:p>
            <a:pPr lvl="1"/>
            <a:r>
              <a:rPr lang="en-US" altLang="ko-KR" sz="1500" dirty="0" smtClean="0"/>
              <a:t>Evaluation</a:t>
            </a:r>
            <a:r>
              <a:rPr lang="en-US" altLang="ko-KR" sz="1500" dirty="0"/>
              <a:t>: </a:t>
            </a:r>
            <a:r>
              <a:rPr lang="en-US" altLang="ko-KR" sz="1500" dirty="0" smtClean="0"/>
              <a:t>It has no impact on CN. However, it requires configuration effort by OAM system. OAM system has to retrieves relevant GTP tunnel information which is available for user plane connectivity between NG-RAN nodes and UPFs, and needs to configure to NG-RAN nodes. It may bring multi-vendor deployment issue as it needs to ensure every NG-RAN (supporting EDT with UP </a:t>
            </a:r>
            <a:r>
              <a:rPr lang="en-US" altLang="ko-KR" sz="1500" dirty="0" err="1" smtClean="0"/>
              <a:t>Optimisation</a:t>
            </a:r>
            <a:r>
              <a:rPr lang="en-US" altLang="ko-KR" sz="1500" dirty="0" smtClean="0"/>
              <a:t>) should support the configuration and related operation (determining whether user plane connectivity is valid)</a:t>
            </a:r>
            <a:endParaRPr lang="en-US" altLang="ko-KR" sz="1500" dirty="0"/>
          </a:p>
          <a:p>
            <a:endParaRPr lang="en-US" sz="2000" b="1" dirty="0" smtClean="0"/>
          </a:p>
          <a:p>
            <a:pPr marL="0" indent="0">
              <a:buNone/>
            </a:pPr>
            <a:endParaRPr lang="en-US" sz="2000" dirty="0" smtClean="0"/>
          </a:p>
          <a:p>
            <a:pPr marL="0" indent="0">
              <a:buNone/>
            </a:pPr>
            <a:endParaRPr lang="en-US" sz="2000" dirty="0" smtClean="0"/>
          </a:p>
        </p:txBody>
      </p:sp>
      <p:sp>
        <p:nvSpPr>
          <p:cNvPr id="3" name="Title 2"/>
          <p:cNvSpPr>
            <a:spLocks noGrp="1"/>
          </p:cNvSpPr>
          <p:nvPr>
            <p:ph type="title"/>
          </p:nvPr>
        </p:nvSpPr>
        <p:spPr>
          <a:xfrm>
            <a:off x="614401" y="256675"/>
            <a:ext cx="9593225" cy="550016"/>
          </a:xfrm>
        </p:spPr>
        <p:txBody>
          <a:bodyPr/>
          <a:lstStyle/>
          <a:p>
            <a:pPr algn="l"/>
            <a:r>
              <a:rPr lang="fr-FR" sz="4400" dirty="0" smtClean="0"/>
              <a:t>Possible Solutions</a:t>
            </a:r>
            <a:endParaRPr lang="en-US" sz="4400" dirty="0"/>
          </a:p>
        </p:txBody>
      </p:sp>
      <p:sp>
        <p:nvSpPr>
          <p:cNvPr id="4" name="Slide Number Placeholder 3"/>
          <p:cNvSpPr>
            <a:spLocks noGrp="1"/>
          </p:cNvSpPr>
          <p:nvPr>
            <p:ph type="sldNum" sz="quarter" idx="4294967295"/>
          </p:nvPr>
        </p:nvSpPr>
        <p:spPr/>
        <p:txBody>
          <a:bodyPr/>
          <a:lstStyle/>
          <a:p>
            <a:fld id="{0B7D6025-75AC-4E77-BBF3-EEC50D0FA14C}" type="slidenum">
              <a:rPr lang="de-DE" smtClean="0">
                <a:solidFill>
                  <a:srgbClr val="FFFFFF"/>
                </a:solidFill>
              </a:rPr>
              <a:pPr/>
              <a:t>6</a:t>
            </a:fld>
            <a:endParaRPr lang="de-DE" dirty="0">
              <a:solidFill>
                <a:srgbClr val="FFFFFF"/>
              </a:solidFill>
            </a:endParaRPr>
          </a:p>
        </p:txBody>
      </p:sp>
      <p:sp>
        <p:nvSpPr>
          <p:cNvPr id="5" name="Footer Placeholder 4"/>
          <p:cNvSpPr>
            <a:spLocks noGrp="1"/>
          </p:cNvSpPr>
          <p:nvPr>
            <p:ph type="ftr" sz="quarter" idx="4294967295"/>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20636072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altLang="ko-KR" dirty="0" smtClean="0"/>
              <a:t>Proposal</a:t>
            </a:r>
            <a:endParaRPr lang="ko-KR" altLang="en-US" dirty="0"/>
          </a:p>
        </p:txBody>
      </p:sp>
      <p:sp>
        <p:nvSpPr>
          <p:cNvPr id="3" name="Content Placeholder 2"/>
          <p:cNvSpPr>
            <a:spLocks noGrp="1"/>
          </p:cNvSpPr>
          <p:nvPr>
            <p:ph idx="1"/>
          </p:nvPr>
        </p:nvSpPr>
        <p:spPr/>
        <p:txBody>
          <a:bodyPr/>
          <a:lstStyle/>
          <a:p>
            <a:r>
              <a:rPr lang="en-US" altLang="ko-KR" sz="2400" dirty="0" smtClean="0"/>
              <a:t>It is proposed to move forward with alternative 1, as it provides standardized way with below two main changes (which seems less impact than other alternatives)</a:t>
            </a:r>
          </a:p>
          <a:p>
            <a:pPr lvl="1"/>
            <a:r>
              <a:rPr lang="en-US" altLang="ko-KR" sz="1800" dirty="0" smtClean="0"/>
              <a:t>Adding one more IE in N2 SM context from SMF to NG-RAN</a:t>
            </a:r>
          </a:p>
          <a:p>
            <a:pPr lvl="1"/>
            <a:r>
              <a:rPr lang="en-US" altLang="ko-KR" sz="1800" dirty="0" smtClean="0"/>
              <a:t>NG-RAN needs to determine the current location of the UE is inside of UPF service area.</a:t>
            </a:r>
          </a:p>
          <a:p>
            <a:endParaRPr lang="en-US" altLang="ko-KR" sz="2300" dirty="0" smtClean="0"/>
          </a:p>
          <a:p>
            <a:r>
              <a:rPr lang="en-US" altLang="ko-KR" sz="2300" smtClean="0"/>
              <a:t>Related </a:t>
            </a:r>
            <a:r>
              <a:rPr lang="en-US" altLang="ko-KR" sz="2300" smtClean="0"/>
              <a:t>CR </a:t>
            </a:r>
            <a:r>
              <a:rPr lang="en-US" altLang="ko-KR" sz="2300" dirty="0" smtClean="0"/>
              <a:t>for TS 23.501 has </a:t>
            </a:r>
            <a:r>
              <a:rPr lang="en-US" altLang="ko-KR" sz="2300" smtClean="0"/>
              <a:t>been </a:t>
            </a:r>
            <a:r>
              <a:rPr lang="en-US" altLang="ko-KR" sz="2300" smtClean="0"/>
              <a:t>submitted (S2-1907729)</a:t>
            </a:r>
            <a:endParaRPr lang="en-US" altLang="ko-KR" sz="2300" dirty="0" smtClean="0"/>
          </a:p>
          <a:p>
            <a:r>
              <a:rPr lang="en-US" altLang="ko-KR" sz="2300" dirty="0" smtClean="0"/>
              <a:t>CR against TS 23.502 for EDT support should capture this proposed change</a:t>
            </a:r>
            <a:endParaRPr lang="ko-KR" altLang="en-US" sz="2300" dirty="0"/>
          </a:p>
        </p:txBody>
      </p:sp>
    </p:spTree>
    <p:extLst>
      <p:ext uri="{BB962C8B-B14F-4D97-AF65-F5344CB8AC3E}">
        <p14:creationId xmlns:p14="http://schemas.microsoft.com/office/powerpoint/2010/main" val="419536422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5309</TotalTime>
  <Words>1187</Words>
  <Application>Microsoft Office PowerPoint</Application>
  <PresentationFormat>Widescreen</PresentationFormat>
  <Paragraphs>76</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맑은 고딕</vt:lpstr>
      <vt:lpstr>Arial</vt:lpstr>
      <vt:lpstr>Calibri</vt:lpstr>
      <vt:lpstr>Times New Roman</vt:lpstr>
      <vt:lpstr>Office Theme</vt:lpstr>
      <vt:lpstr>   Discussion on UPF service area for User Plane CIoT 5GS Optimisation  </vt:lpstr>
      <vt:lpstr>UPF Service Area?</vt:lpstr>
      <vt:lpstr>User Plane CIoT 5GS Optimisation </vt:lpstr>
      <vt:lpstr>Issue </vt:lpstr>
      <vt:lpstr>Possible Solutions</vt:lpstr>
      <vt:lpstr>Possible Solutions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from TSG SA#84</dc:title>
  <dc:creator>Puneet Jain</dc:creator>
  <cp:lastModifiedBy>김성훈/표준Research 1Lab(SR)/Engineer/삼성전자</cp:lastModifiedBy>
  <cp:revision>179</cp:revision>
  <dcterms:created xsi:type="dcterms:W3CDTF">2019-03-13T01:38:36Z</dcterms:created>
  <dcterms:modified xsi:type="dcterms:W3CDTF">2019-06-18T11:33:15Z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C:\Users\Samsung\AppData\Local\Microsoft\Windows\Temporary Internet Files\Content.Outlook\SATARF6I\SP-1906890 Report_from_SA_84_r2.pptx</vt:lpwstr>
  </property>
</Properties>
</file>